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C3508-DD53-47B6-A08C-E3D4971969C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89AF9-30DB-479F-ADD4-01DE4EB63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71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5BF27-0007-4712-9845-30963630F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D25ED9-0406-4843-9EF3-0A66D3D9DB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7FCE2-C2B7-4BA6-A186-4B9041E0C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3B2C5-6E89-4498-A423-A396BB9C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159B2-1158-44EF-A38A-B5DA8384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3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3425-6C8A-48C4-A7B2-A5574F6C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3A041-A6F3-43A8-85F0-1CA2E6E5F1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70BD8-6C84-4457-B2D2-41D94D0EF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7DD17-9459-4E82-B013-B3A50B49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DAB43-BFD8-44E1-AB72-6FA67430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0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8E4003-5F22-41A2-AB41-9E5490CCF0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996668-A3B0-4B22-8E6F-0E2C22D3B1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10BF1-C5CE-4F20-927B-DF76B941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CE141-6F73-49D6-AAFF-F2D369D5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BBFAF-61F0-4FBB-A382-04649966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07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19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33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78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20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13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366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623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8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C90C-E255-4574-A3EE-FDB4A4B7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92B8B-FEF8-49EF-94ED-C041A9D9A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F0F2B-B083-4524-BC1F-473139A2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0620D-E927-4C5D-B191-7DD17BD83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C6EC4-00EE-42E3-ABF5-B08D0E3A8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945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414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5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FD9A-1AAE-4BE0-A78F-179C8C3BC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FC69F-527D-4C1D-BFAC-5D788B61B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47C7F-4ABD-4F29-9BC6-E5FBCEE8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670CE-A5E7-44F4-8DB6-31E6BA66A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43D1-0E9A-400C-8ADE-BECB4B9E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38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FF1CD-CC5D-4D23-A1C5-6E6FB424F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ACF97-841C-4BC1-B8FD-D7EFA89E2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23CC81-F923-4378-89C7-C6A26C94D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ECC7E-B7C0-40C3-9732-E1EC9B993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0EC91-75AF-4783-9FFD-5710ABE1A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0C7859-08FB-4F9F-BC7B-E380194A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87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F8F4-FB1E-4CF8-9674-162694CB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26FF6-F28A-4539-9C7F-18CA15C4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8C3B4-270F-414D-8517-E1F8F5CC0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DCD65-3AE2-4B3E-B100-A9DDC84632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F95DC-415E-422A-AC22-2B2A1AC79A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03F92C-0E06-4A11-8917-1029AF344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9093F3-52BB-4E75-9791-FF4C092D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7A7020-A368-4B98-8B25-B462A4B7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5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B2D4-39C4-48B9-8D67-5F04DE29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741CE-7EA0-457C-81E5-B838F2D2C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0AF70-C5FD-4C42-B5E1-BBF8334B9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1F4CD-5842-4EF5-A6A9-ED38434B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39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90E27-2E4A-40BF-93F1-95F5C6C1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A6958-63A8-4095-BE0C-75DB7363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46BBE-BB7D-4AC3-B35E-07C03297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0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5E54-2D2B-4F4C-9FE3-56608E09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5641-ADBF-4E31-9E98-4CAF74228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49A31-34DC-408D-8362-46840FAEF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30352-7F71-4E5C-8FF6-4650E8D48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4CD96-1C00-400F-B16C-B178E77A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502BE-F3A0-41A6-9A42-14879BC6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0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2D60-FF05-4568-8A0C-7D0DE191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F26DA-24A9-4842-BEB2-DDF4E87D22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D8DA8-84B1-4E58-8BDD-7CC81E527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1DD12-A2D5-4400-8BB4-AC8622A3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AB34D-303C-47CD-A623-CDA900CD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7386D-99D7-4917-BF16-11BC536C9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F564F-4361-47F9-9DBC-99283265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EEB6A-9C90-4F1F-8109-821E84B2E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69DF8-DFD3-4CA5-B541-21E9B2822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D2354-75AE-4810-B40B-53CD12F479BA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8D4CF-C462-4054-B14B-3A9963905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3E32D-E7F5-4E19-A2B5-97815BFF4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7D89C-3E5D-4B2B-954A-FC24E489BA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96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sv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70104" y="2293343"/>
            <a:ext cx="6223794" cy="1173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JARVIS AI: A Discrete Structures Project</a:t>
            </a:r>
            <a:endParaRPr lang="en-US" sz="3667" dirty="0">
              <a:latin typeface="Century Gothic" panose="020B0502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70104" y="3765847"/>
            <a:ext cx="622379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Presented by Ahmad Pervaiz</a:t>
            </a:r>
            <a:endParaRPr lang="en-US" sz="1542" dirty="0">
              <a:latin typeface="Century Gothic" panose="020B0502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270104" y="4309369"/>
            <a:ext cx="6223794" cy="255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25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Course: Discrete Structures | University: Punjab University | Date: November 30, 2025</a:t>
            </a:r>
            <a:endParaRPr lang="en-US" sz="125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520" y="397173"/>
            <a:ext cx="6218634" cy="424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33"/>
              </a:lnSpc>
            </a:pPr>
            <a:r>
              <a:rPr lang="en-US" sz="2667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Graph Theory: Managing Dependencies</a:t>
            </a:r>
            <a:endParaRPr lang="en-US" sz="2667" dirty="0">
              <a:latin typeface="Century Gothic" panose="020B0502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05520" y="1110854"/>
            <a:ext cx="11180961" cy="231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Graph Theory in JARVIS is vital for modeling and managing complex software dependencies, ensuring that different applications and services interact seamlessly.</a:t>
            </a:r>
            <a:endParaRPr lang="en-US" sz="1125" dirty="0">
              <a:latin typeface="Century Gothic" panose="020B0502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19" y="1666776"/>
            <a:ext cx="5414268" cy="54142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78563" y="1648719"/>
            <a:ext cx="1699319" cy="21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Graph G = (V, E)</a:t>
            </a:r>
            <a:endParaRPr lang="en-US" sz="1333" dirty="0">
              <a:latin typeface="Century Gothic" panose="020B0502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78563" y="2005509"/>
            <a:ext cx="5414268" cy="462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792"/>
              </a:lnSpc>
              <a:buSzPct val="100000"/>
              <a:buChar char="•"/>
            </a:pPr>
            <a:r>
              <a:rPr lang="en-US" sz="1125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Vertices (V):</a:t>
            </a:r>
            <a:r>
              <a:rPr lang="en-US" sz="112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Represent individual applications or services within JARVIS's ecosystem.</a:t>
            </a:r>
            <a:endParaRPr lang="en-US" sz="1125" dirty="0">
              <a:latin typeface="Century Gothic" panose="020B0502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78563" y="2518172"/>
            <a:ext cx="5414268" cy="231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92"/>
              </a:lnSpc>
              <a:buSzPct val="100000"/>
              <a:buChar char="•"/>
            </a:pPr>
            <a:r>
              <a:rPr lang="en-US" sz="1125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Edges (E):</a:t>
            </a:r>
            <a:r>
              <a:rPr lang="en-US" sz="112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Illustrate the dependency links between these components.</a:t>
            </a:r>
            <a:endParaRPr lang="en-US" sz="1125" dirty="0">
              <a:latin typeface="Century Gothic" panose="020B0502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78563" y="2799755"/>
            <a:ext cx="5414268" cy="462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792"/>
              </a:lnSpc>
              <a:buSzPct val="100000"/>
              <a:buChar char="•"/>
            </a:pPr>
            <a:r>
              <a:rPr lang="en-US" sz="1125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Graph Type:</a:t>
            </a:r>
            <a:r>
              <a:rPr lang="en-US" sz="112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Directed Acyclic Graph (DAG) – ensuring no circular dependencies, preventing system deadlocks.</a:t>
            </a:r>
            <a:endParaRPr lang="en-US" sz="1125" dirty="0">
              <a:latin typeface="Century Gothic" panose="020B0502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78563" y="3391892"/>
            <a:ext cx="5414268" cy="6932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sz="112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With </a:t>
            </a:r>
            <a:r>
              <a:rPr lang="en-US" sz="1125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|V|=7</a:t>
            </a:r>
            <a:r>
              <a:rPr lang="en-US" sz="112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(e.g., Speech Recognition, NLU, Task Executor, etc.) and </a:t>
            </a:r>
            <a:r>
              <a:rPr lang="en-US" sz="1125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|E| ≥ 6</a:t>
            </a:r>
            <a:r>
              <a:rPr lang="en-US" sz="112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, this structure guarantees efficient and reliable operation for managing software dependencies and execution flow.</a:t>
            </a:r>
            <a:endParaRPr lang="en-US" sz="1125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64C023-C451-4433-AC50-EB8FCD69B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300" y="313096"/>
            <a:ext cx="4215401" cy="623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94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2F03AEA-5F21-41AE-B3C9-5B50D4F27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5" y="170202"/>
            <a:ext cx="12146070" cy="65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51480-B5B6-4BA1-9A64-B923618C5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" y="0"/>
            <a:ext cx="12176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0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0A2CC-32C2-4C10-89F6-47BB1D375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20"/>
            <a:ext cx="12192000" cy="68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40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A82EB-CA5B-46E5-8427-4E8D13D6F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20"/>
            <a:ext cx="12192000" cy="649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7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4886F-E2BA-4600-A07F-4120DE79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192" y="35245"/>
            <a:ext cx="7549616" cy="67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7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891424-5A25-4DBD-AB7D-69EF8348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83"/>
            <a:ext cx="12192000" cy="66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C62A72-A04C-4E41-876A-BC7B1D0987FB}"/>
              </a:ext>
            </a:extLst>
          </p:cNvPr>
          <p:cNvSpPr txBox="1"/>
          <p:nvPr/>
        </p:nvSpPr>
        <p:spPr>
          <a:xfrm>
            <a:off x="3091793" y="1372089"/>
            <a:ext cx="104753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Thank You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470E3-583D-4E3E-92B2-0266791B2A59}"/>
              </a:ext>
            </a:extLst>
          </p:cNvPr>
          <p:cNvSpPr txBox="1"/>
          <p:nvPr/>
        </p:nvSpPr>
        <p:spPr>
          <a:xfrm>
            <a:off x="2864069" y="2972405"/>
            <a:ext cx="9687035" cy="122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333" dirty="0"/>
              <a:t>Any Question ?</a:t>
            </a:r>
          </a:p>
        </p:txBody>
      </p:sp>
    </p:spTree>
    <p:extLst>
      <p:ext uri="{BB962C8B-B14F-4D97-AF65-F5344CB8AC3E}">
        <p14:creationId xmlns:p14="http://schemas.microsoft.com/office/powerpoint/2010/main" val="339774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643" y="295176"/>
            <a:ext cx="4507408" cy="315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958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Project Overview: Unveiling JARVIS AI</a:t>
            </a:r>
            <a:endParaRPr lang="en-US" sz="1958" dirty="0">
              <a:latin typeface="Century Gothic" panose="020B0502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75643" y="879079"/>
            <a:ext cx="151546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What is JARVIS?</a:t>
            </a:r>
            <a:endParaRPr lang="en-US" sz="1167" dirty="0">
              <a:latin typeface="Century Gothic" panose="020B0502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375643" y="1175643"/>
            <a:ext cx="6759674" cy="34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833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JARVIS is an advanced </a:t>
            </a:r>
            <a:r>
              <a:rPr lang="en-US" sz="833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AI-based intelligent voice assistant</a:t>
            </a:r>
            <a:r>
              <a:rPr lang="en-US" sz="833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designed to seamlessly integrate with user environments. It processes human voice commands, intelligently classifies queries, automates system tasks, and fetches real-time information.</a:t>
            </a:r>
            <a:endParaRPr lang="en-US" sz="833" dirty="0">
              <a:latin typeface="Century Gothic" panose="020B0502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43" y="1639888"/>
            <a:ext cx="6759674" cy="675967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03406" y="879079"/>
            <a:ext cx="1515468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Key Features</a:t>
            </a:r>
            <a:endParaRPr lang="en-US" sz="1167" dirty="0">
              <a:latin typeface="Century Gothic" panose="020B0502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03406" y="1175644"/>
            <a:ext cx="4419203" cy="171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33"/>
              </a:lnSpc>
              <a:buSzPct val="100000"/>
              <a:buChar char="•"/>
            </a:pPr>
            <a:r>
              <a:rPr lang="en-US" sz="833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Natural Voice Interaction:</a:t>
            </a:r>
            <a:r>
              <a:rPr lang="en-US" sz="833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Understands and responds in natural language.</a:t>
            </a:r>
            <a:endParaRPr lang="en-US" sz="833" dirty="0">
              <a:latin typeface="Century Gothic" panose="020B0502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403406" y="1384895"/>
            <a:ext cx="4419203" cy="171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33"/>
              </a:lnSpc>
              <a:buSzPct val="100000"/>
              <a:buChar char="•"/>
            </a:pPr>
            <a:r>
              <a:rPr lang="en-US" sz="833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Intelligent Query Classification:</a:t>
            </a:r>
            <a:r>
              <a:rPr lang="en-US" sz="833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Routes requests efficiently.</a:t>
            </a:r>
            <a:endParaRPr lang="en-US" sz="833" dirty="0">
              <a:latin typeface="Century Gothic" panose="020B0502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03406" y="1594148"/>
            <a:ext cx="4419203" cy="171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33"/>
              </a:lnSpc>
              <a:buSzPct val="100000"/>
              <a:buChar char="•"/>
            </a:pPr>
            <a:r>
              <a:rPr lang="en-US" sz="833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Real-Time Data Processing:</a:t>
            </a:r>
            <a:r>
              <a:rPr lang="en-US" sz="833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Provides instant, accurate information.</a:t>
            </a:r>
            <a:endParaRPr lang="en-US" sz="833" dirty="0">
              <a:latin typeface="Century Gothic" panose="020B0502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403406" y="1803400"/>
            <a:ext cx="4419203" cy="171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33"/>
              </a:lnSpc>
              <a:buSzPct val="100000"/>
              <a:buChar char="•"/>
            </a:pPr>
            <a:r>
              <a:rPr lang="en-US" sz="833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Task Automation:</a:t>
            </a:r>
            <a:r>
              <a:rPr lang="en-US" sz="833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Executes commands to control systems.</a:t>
            </a:r>
            <a:endParaRPr lang="en-US" sz="833" dirty="0">
              <a:latin typeface="Century Gothic" panose="020B0502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403406" y="2012653"/>
            <a:ext cx="4419203" cy="171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33"/>
              </a:lnSpc>
              <a:buSzPct val="100000"/>
              <a:buChar char="•"/>
            </a:pPr>
            <a:r>
              <a:rPr lang="en-US" sz="833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Discrete Math Foundation:</a:t>
            </a:r>
            <a:r>
              <a:rPr lang="en-US" sz="833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Built on robust mathematical principles.</a:t>
            </a:r>
            <a:endParaRPr lang="en-US" sz="833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2410" y="308471"/>
            <a:ext cx="5566172" cy="32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2042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Discrete Structures: The Backbone of JARVIS</a:t>
            </a:r>
            <a:endParaRPr lang="en-US" sz="2042" dirty="0">
              <a:latin typeface="Century Gothic" panose="020B0502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2410" y="862409"/>
            <a:ext cx="11407180" cy="179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JARVIS leverages several core concepts from Discrete Structures to achieve its advanced functionality, ensuring logical processing and efficient operation.</a:t>
            </a:r>
            <a:endParaRPr lang="en-US" sz="875" dirty="0">
              <a:latin typeface="Century Gothic" panose="020B0502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92410" y="1167904"/>
            <a:ext cx="11407180" cy="672703"/>
          </a:xfrm>
          <a:prstGeom prst="roundRect">
            <a:avLst>
              <a:gd name="adj" fmla="val 7001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05111" y="1180604"/>
            <a:ext cx="448469" cy="647303"/>
          </a:xfrm>
          <a:prstGeom prst="roundRect">
            <a:avLst>
              <a:gd name="adj" fmla="val 7103"/>
            </a:avLst>
          </a:prstGeom>
          <a:solidFill>
            <a:srgbClr val="7E023C"/>
          </a:solidFill>
          <a:ln/>
        </p:spPr>
      </p:sp>
      <p:sp>
        <p:nvSpPr>
          <p:cNvPr id="6" name="Text 4"/>
          <p:cNvSpPr/>
          <p:nvPr/>
        </p:nvSpPr>
        <p:spPr>
          <a:xfrm>
            <a:off x="542032" y="1399183"/>
            <a:ext cx="168176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5696" y="1292721"/>
            <a:ext cx="1319113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Decision Trees</a:t>
            </a:r>
            <a:endParaRPr lang="en-US" sz="1000" dirty="0">
              <a:latin typeface="Century Gothic" panose="020B0502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5696" y="1524894"/>
            <a:ext cx="10709077" cy="179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For intelligent query routing and classification.</a:t>
            </a:r>
            <a:endParaRPr lang="en-US" sz="875" dirty="0">
              <a:latin typeface="Century Gothic" panose="020B0502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392410" y="1952724"/>
            <a:ext cx="11407180" cy="672703"/>
          </a:xfrm>
          <a:prstGeom prst="roundRect">
            <a:avLst>
              <a:gd name="adj" fmla="val 7001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05111" y="1965424"/>
            <a:ext cx="448469" cy="647303"/>
          </a:xfrm>
          <a:prstGeom prst="roundRect">
            <a:avLst>
              <a:gd name="adj" fmla="val 7103"/>
            </a:avLst>
          </a:prstGeom>
          <a:solidFill>
            <a:srgbClr val="7E023C"/>
          </a:solidFill>
          <a:ln/>
        </p:spPr>
      </p:sp>
      <p:sp>
        <p:nvSpPr>
          <p:cNvPr id="11" name="Text 9"/>
          <p:cNvSpPr/>
          <p:nvPr/>
        </p:nvSpPr>
        <p:spPr>
          <a:xfrm>
            <a:off x="542032" y="2184003"/>
            <a:ext cx="168176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65696" y="2077542"/>
            <a:ext cx="1329333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Finite State Machines</a:t>
            </a:r>
            <a:endParaRPr lang="en-US" sz="1000" dirty="0">
              <a:latin typeface="Century Gothic" panose="020B0502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5696" y="2309714"/>
            <a:ext cx="10709077" cy="179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Manages system states and response cycles.</a:t>
            </a:r>
            <a:endParaRPr lang="en-US" sz="875" dirty="0">
              <a:latin typeface="Century Gothic" panose="020B05020202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392410" y="2737544"/>
            <a:ext cx="11407180" cy="672703"/>
          </a:xfrm>
          <a:prstGeom prst="roundRect">
            <a:avLst>
              <a:gd name="adj" fmla="val 7001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05111" y="2750244"/>
            <a:ext cx="448469" cy="647303"/>
          </a:xfrm>
          <a:prstGeom prst="roundRect">
            <a:avLst>
              <a:gd name="adj" fmla="val 7103"/>
            </a:avLst>
          </a:prstGeom>
          <a:solidFill>
            <a:srgbClr val="7E023C"/>
          </a:solidFill>
          <a:ln/>
        </p:spPr>
      </p:sp>
      <p:sp>
        <p:nvSpPr>
          <p:cNvPr id="16" name="Text 14"/>
          <p:cNvSpPr/>
          <p:nvPr/>
        </p:nvSpPr>
        <p:spPr>
          <a:xfrm>
            <a:off x="542032" y="2968823"/>
            <a:ext cx="168176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65696" y="2862362"/>
            <a:ext cx="1319113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Graph Theory</a:t>
            </a:r>
            <a:endParaRPr lang="en-US" sz="1000" dirty="0">
              <a:latin typeface="Century Gothic" panose="020B0502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65696" y="3094534"/>
            <a:ext cx="10709077" cy="179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Models application and service dependencies.</a:t>
            </a:r>
            <a:endParaRPr lang="en-US" sz="875" dirty="0">
              <a:latin typeface="Century Gothic" panose="020B0502020202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392410" y="3522365"/>
            <a:ext cx="11407180" cy="672703"/>
          </a:xfrm>
          <a:prstGeom prst="roundRect">
            <a:avLst>
              <a:gd name="adj" fmla="val 7001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405111" y="3535065"/>
            <a:ext cx="448469" cy="647303"/>
          </a:xfrm>
          <a:prstGeom prst="roundRect">
            <a:avLst>
              <a:gd name="adj" fmla="val 7103"/>
            </a:avLst>
          </a:prstGeom>
          <a:solidFill>
            <a:srgbClr val="7E023C"/>
          </a:solidFill>
          <a:ln/>
        </p:spPr>
      </p:sp>
      <p:sp>
        <p:nvSpPr>
          <p:cNvPr id="21" name="Text 19"/>
          <p:cNvSpPr/>
          <p:nvPr/>
        </p:nvSpPr>
        <p:spPr>
          <a:xfrm>
            <a:off x="542032" y="3753644"/>
            <a:ext cx="168176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65696" y="3647182"/>
            <a:ext cx="1319113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Boolean Logic</a:t>
            </a:r>
            <a:endParaRPr lang="en-US" sz="1000" dirty="0">
              <a:latin typeface="Century Gothic" panose="020B0502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65696" y="3879354"/>
            <a:ext cx="10709077" cy="179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Critical for condition checking and decision-making.</a:t>
            </a:r>
            <a:endParaRPr lang="en-US" sz="875" dirty="0">
              <a:latin typeface="Century Gothic" panose="020B0502020202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92410" y="4307185"/>
            <a:ext cx="11407180" cy="672703"/>
          </a:xfrm>
          <a:prstGeom prst="roundRect">
            <a:avLst>
              <a:gd name="adj" fmla="val 7001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405111" y="4319885"/>
            <a:ext cx="448469" cy="647303"/>
          </a:xfrm>
          <a:prstGeom prst="roundRect">
            <a:avLst>
              <a:gd name="adj" fmla="val 7103"/>
            </a:avLst>
          </a:prstGeom>
          <a:solidFill>
            <a:srgbClr val="7E023C"/>
          </a:solidFill>
          <a:ln/>
        </p:spPr>
      </p:sp>
      <p:sp>
        <p:nvSpPr>
          <p:cNvPr id="26" name="Text 24"/>
          <p:cNvSpPr/>
          <p:nvPr/>
        </p:nvSpPr>
        <p:spPr>
          <a:xfrm>
            <a:off x="542032" y="4538464"/>
            <a:ext cx="168176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5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65696" y="4432002"/>
            <a:ext cx="1319113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Set Theory</a:t>
            </a:r>
            <a:endParaRPr lang="en-US" sz="1000" dirty="0">
              <a:latin typeface="Century Gothic" panose="020B0502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65696" y="4664174"/>
            <a:ext cx="10709077" cy="179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Used for efficient query grouping and categorization.</a:t>
            </a:r>
            <a:endParaRPr lang="en-US" sz="875" dirty="0">
              <a:latin typeface="Century Gothic" panose="020B0502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392410" y="5092006"/>
            <a:ext cx="11407180" cy="672703"/>
          </a:xfrm>
          <a:prstGeom prst="roundRect">
            <a:avLst>
              <a:gd name="adj" fmla="val 7001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405111" y="5104706"/>
            <a:ext cx="448469" cy="647303"/>
          </a:xfrm>
          <a:prstGeom prst="roundRect">
            <a:avLst>
              <a:gd name="adj" fmla="val 7103"/>
            </a:avLst>
          </a:prstGeom>
          <a:solidFill>
            <a:srgbClr val="7E023C"/>
          </a:solidFill>
          <a:ln/>
        </p:spPr>
      </p:sp>
      <p:sp>
        <p:nvSpPr>
          <p:cNvPr id="31" name="Text 29"/>
          <p:cNvSpPr/>
          <p:nvPr/>
        </p:nvSpPr>
        <p:spPr>
          <a:xfrm>
            <a:off x="542032" y="5323284"/>
            <a:ext cx="168176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6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965696" y="5216822"/>
            <a:ext cx="1327348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Functions &amp; Relations</a:t>
            </a:r>
            <a:endParaRPr lang="en-US" sz="1000" dirty="0">
              <a:latin typeface="Century Gothic" panose="020B0502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965696" y="5448994"/>
            <a:ext cx="10709077" cy="179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Defines input-to-output mapping for commands.</a:t>
            </a:r>
            <a:endParaRPr lang="en-US" sz="875" dirty="0">
              <a:latin typeface="Century Gothic" panose="020B0502020202020204" pitchFamily="34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392410" y="5876826"/>
            <a:ext cx="11407180" cy="672703"/>
          </a:xfrm>
          <a:prstGeom prst="roundRect">
            <a:avLst>
              <a:gd name="adj" fmla="val 7001"/>
            </a:avLst>
          </a:prstGeom>
          <a:solidFill>
            <a:srgbClr val="252222">
              <a:alpha val="95000"/>
            </a:srgbClr>
          </a:solidFill>
          <a:ln w="15240">
            <a:solidFill>
              <a:srgbClr val="971B55"/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405111" y="5889526"/>
            <a:ext cx="448469" cy="647303"/>
          </a:xfrm>
          <a:prstGeom prst="roundRect">
            <a:avLst>
              <a:gd name="adj" fmla="val 7103"/>
            </a:avLst>
          </a:prstGeom>
          <a:solidFill>
            <a:srgbClr val="7E023C"/>
          </a:solidFill>
          <a:ln/>
        </p:spPr>
      </p:sp>
      <p:sp>
        <p:nvSpPr>
          <p:cNvPr id="36" name="Text 34"/>
          <p:cNvSpPr/>
          <p:nvPr/>
        </p:nvSpPr>
        <p:spPr>
          <a:xfrm>
            <a:off x="542032" y="6108105"/>
            <a:ext cx="168176" cy="210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29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7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965696" y="6001643"/>
            <a:ext cx="1319113" cy="164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Permutations</a:t>
            </a:r>
            <a:endParaRPr lang="en-US" sz="1000" dirty="0">
              <a:latin typeface="Century Gothic" panose="020B0502020202020204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965696" y="6233815"/>
            <a:ext cx="10709077" cy="179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Ensures precise task order execution.</a:t>
            </a:r>
            <a:endParaRPr lang="en-US" sz="875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103" y="1095673"/>
            <a:ext cx="9212957" cy="586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Decision Trees: The Core of Query Routing</a:t>
            </a:r>
            <a:endParaRPr lang="en-US" sz="3667" dirty="0">
              <a:latin typeface="Century Gothic" panose="020B0502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98104" y="2081312"/>
            <a:ext cx="10795793" cy="638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A fundamental concept in AI, Decision Trees provide JARVIS with a structured way to interpret and act on user commands.</a:t>
            </a:r>
            <a:endParaRPr lang="en-US" sz="1542" dirty="0">
              <a:latin typeface="Century Gothic" panose="020B0502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98104" y="2944020"/>
            <a:ext cx="10795793" cy="2274689"/>
          </a:xfrm>
          <a:prstGeom prst="roundRect">
            <a:avLst>
              <a:gd name="adj" fmla="val 3683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4453" y="2950370"/>
            <a:ext cx="5391547" cy="1130994"/>
          </a:xfrm>
          <a:prstGeom prst="roundRect">
            <a:avLst>
              <a:gd name="adj" fmla="val 7408"/>
            </a:avLst>
          </a:prstGeom>
          <a:solidFill>
            <a:srgbClr val="7E023C"/>
          </a:solidFill>
          <a:ln/>
        </p:spPr>
      </p:sp>
      <p:sp>
        <p:nvSpPr>
          <p:cNvPr id="6" name="Text 4"/>
          <p:cNvSpPr/>
          <p:nvPr/>
        </p:nvSpPr>
        <p:spPr>
          <a:xfrm>
            <a:off x="903883" y="3149799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Root Node</a:t>
            </a:r>
            <a:endParaRPr lang="en-US" sz="1833" dirty="0">
              <a:latin typeface="Century Gothic" panose="020B0502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03883" y="3562747"/>
            <a:ext cx="469344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Starting point for every user query.</a:t>
            </a:r>
            <a:endParaRPr lang="en-US" sz="1542" dirty="0">
              <a:latin typeface="Century Gothic" panose="020B0502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96000" y="2950370"/>
            <a:ext cx="5391547" cy="1130994"/>
          </a:xfrm>
          <a:prstGeom prst="rect">
            <a:avLst/>
          </a:prstGeom>
          <a:solidFill>
            <a:srgbClr val="7E023C"/>
          </a:solidFill>
          <a:ln/>
        </p:spPr>
      </p:sp>
      <p:sp>
        <p:nvSpPr>
          <p:cNvPr id="9" name="Shape 7"/>
          <p:cNvSpPr/>
          <p:nvPr/>
        </p:nvSpPr>
        <p:spPr>
          <a:xfrm>
            <a:off x="6096000" y="2950370"/>
            <a:ext cx="25400" cy="1130994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10" name="Text 8"/>
          <p:cNvSpPr/>
          <p:nvPr/>
        </p:nvSpPr>
        <p:spPr>
          <a:xfrm>
            <a:off x="6594674" y="3149799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Internal Nodes</a:t>
            </a:r>
            <a:endParaRPr lang="en-US" sz="1833" dirty="0">
              <a:latin typeface="Century Gothic" panose="020B0502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594674" y="3562747"/>
            <a:ext cx="469344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Decision points based on query attributes.</a:t>
            </a:r>
            <a:endParaRPr lang="en-US" sz="1542" dirty="0">
              <a:latin typeface="Century Gothic" panose="020B0502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846664" y="3266480"/>
            <a:ext cx="498673" cy="498673"/>
          </a:xfrm>
          <a:prstGeom prst="roundRect">
            <a:avLst>
              <a:gd name="adj" fmla="val 16801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1282" y="3391098"/>
            <a:ext cx="249337" cy="249337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704453" y="4081364"/>
            <a:ext cx="5391547" cy="1130994"/>
          </a:xfrm>
          <a:prstGeom prst="rect">
            <a:avLst/>
          </a:prstGeom>
          <a:solidFill>
            <a:srgbClr val="7E023C"/>
          </a:solidFill>
          <a:ln/>
        </p:spPr>
      </p:sp>
      <p:sp>
        <p:nvSpPr>
          <p:cNvPr id="15" name="Shape 12"/>
          <p:cNvSpPr/>
          <p:nvPr/>
        </p:nvSpPr>
        <p:spPr>
          <a:xfrm>
            <a:off x="704453" y="4081363"/>
            <a:ext cx="5391547" cy="2540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16" name="Text 13"/>
          <p:cNvSpPr/>
          <p:nvPr/>
        </p:nvSpPr>
        <p:spPr>
          <a:xfrm>
            <a:off x="903883" y="4280794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Edges</a:t>
            </a:r>
            <a:endParaRPr lang="en-US" sz="1833" dirty="0">
              <a:latin typeface="Century Gothic" panose="020B0502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03883" y="4693742"/>
            <a:ext cx="469344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Represent possible outcomes or classifications.</a:t>
            </a:r>
            <a:endParaRPr lang="en-US" sz="1542" dirty="0">
              <a:latin typeface="Century Gothic" panose="020B0502020202020204" pitchFamily="34" charset="0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6096000" y="4081364"/>
            <a:ext cx="5391547" cy="1130994"/>
          </a:xfrm>
          <a:prstGeom prst="rect">
            <a:avLst/>
          </a:prstGeom>
          <a:solidFill>
            <a:srgbClr val="7E023C"/>
          </a:solidFill>
          <a:ln/>
        </p:spPr>
      </p:sp>
      <p:sp>
        <p:nvSpPr>
          <p:cNvPr id="19" name="Shape 16"/>
          <p:cNvSpPr/>
          <p:nvPr/>
        </p:nvSpPr>
        <p:spPr>
          <a:xfrm>
            <a:off x="6096000" y="4081364"/>
            <a:ext cx="25400" cy="1130994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20" name="Shape 17"/>
          <p:cNvSpPr/>
          <p:nvPr/>
        </p:nvSpPr>
        <p:spPr>
          <a:xfrm>
            <a:off x="6096000" y="4081363"/>
            <a:ext cx="5391547" cy="2540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21" name="Text 18"/>
          <p:cNvSpPr/>
          <p:nvPr/>
        </p:nvSpPr>
        <p:spPr>
          <a:xfrm>
            <a:off x="6594674" y="4280794"/>
            <a:ext cx="2346821" cy="29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Leaf Nodes</a:t>
            </a:r>
            <a:endParaRPr lang="en-US" sz="1833" dirty="0">
              <a:latin typeface="Century Gothic" panose="020B0502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594674" y="4693742"/>
            <a:ext cx="4693444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Final actions or classified responses.</a:t>
            </a:r>
            <a:endParaRPr lang="en-US" sz="1542" dirty="0">
              <a:latin typeface="Century Gothic" panose="020B050202020202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5846664" y="4397474"/>
            <a:ext cx="498673" cy="498673"/>
          </a:xfrm>
          <a:prstGeom prst="roundRect">
            <a:avLst>
              <a:gd name="adj" fmla="val 16801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1282" y="4522093"/>
            <a:ext cx="249337" cy="249337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698104" y="5443042"/>
            <a:ext cx="10795793" cy="319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154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Used extensively in AI for classification and diagnostic processes.</a:t>
            </a:r>
            <a:endParaRPr lang="en-US" sz="1542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595" y="339924"/>
            <a:ext cx="5355034" cy="363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33"/>
              </a:lnSpc>
            </a:pPr>
            <a:r>
              <a:rPr lang="en-US" sz="2250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Decision Tree in JARVIS: Query Routing</a:t>
            </a:r>
            <a:endParaRPr lang="en-US" sz="2250" dirty="0">
              <a:latin typeface="Century Gothic" panose="020B0502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32594" y="950516"/>
            <a:ext cx="11326813" cy="197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42"/>
              </a:lnSpc>
            </a:pPr>
            <a:r>
              <a:rPr lang="en-US" sz="958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JARVIS employs a specialized ternary decision tree to efficiently route diverse user queries to the appropriate processing module.</a:t>
            </a:r>
            <a:endParaRPr lang="en-US" sz="958" dirty="0">
              <a:latin typeface="Century Gothic" panose="020B0502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74" y="1287265"/>
            <a:ext cx="11143754" cy="54780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77000" y="1778533"/>
            <a:ext cx="2398396" cy="299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4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Automation</a:t>
            </a:r>
            <a:endParaRPr lang="en-US" sz="1042" dirty="0">
              <a:latin typeface="Century Gothic" panose="020B0502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976999" y="2168767"/>
            <a:ext cx="5153577" cy="254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Tasks to execute automatically</a:t>
            </a:r>
            <a:endParaRPr lang="en-US" sz="875" dirty="0">
              <a:latin typeface="Century Gothic" panose="020B0502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1742" y="1919761"/>
            <a:ext cx="362449" cy="3624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77000" y="3058432"/>
            <a:ext cx="2398396" cy="299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4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Real-Time</a:t>
            </a:r>
            <a:endParaRPr lang="en-US" sz="1042" dirty="0">
              <a:latin typeface="Century Gothic" panose="020B0502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976999" y="3448666"/>
            <a:ext cx="5153577" cy="254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Live data or streaming needs</a:t>
            </a:r>
            <a:endParaRPr lang="en-US" sz="875" dirty="0">
              <a:latin typeface="Century Gothic" panose="020B0502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1742" y="3029761"/>
            <a:ext cx="362449" cy="36244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977000" y="4338331"/>
            <a:ext cx="2398396" cy="299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4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General</a:t>
            </a:r>
            <a:endParaRPr lang="en-US" sz="1042" dirty="0">
              <a:latin typeface="Century Gothic" panose="020B0502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5976999" y="4728565"/>
            <a:ext cx="5153577" cy="254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Standard informational requests</a:t>
            </a:r>
            <a:endParaRPr lang="en-US" sz="875" dirty="0">
              <a:latin typeface="Century Gothic" panose="020B0502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1742" y="4128436"/>
            <a:ext cx="362449" cy="36244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988327" y="5618230"/>
            <a:ext cx="2398395" cy="299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4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User Query</a:t>
            </a:r>
            <a:endParaRPr lang="en-US" sz="1042" dirty="0">
              <a:latin typeface="Century Gothic" panose="020B0502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5988327" y="6008465"/>
            <a:ext cx="5153577" cy="254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875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Root of routing tree</a:t>
            </a:r>
            <a:endParaRPr lang="en-US" sz="875" dirty="0">
              <a:latin typeface="Century Gothic" panose="020B0502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1742" y="5408336"/>
            <a:ext cx="362449" cy="36244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432594" y="6904335"/>
            <a:ext cx="11326813" cy="197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Type:</a:t>
            </a:r>
            <a:r>
              <a:rPr lang="en-US" sz="958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Ternary Tree (3 branches per node)</a:t>
            </a:r>
            <a:endParaRPr lang="en-US" sz="958" dirty="0">
              <a:latin typeface="Century Gothic" panose="020B0502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432594" y="7145338"/>
            <a:ext cx="11326813" cy="197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Height (h):</a:t>
            </a:r>
            <a:r>
              <a:rPr lang="en-US" sz="958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3 levels deep, allowing for complex decision paths.</a:t>
            </a:r>
            <a:endParaRPr lang="en-US" sz="958" dirty="0">
              <a:latin typeface="Century Gothic" panose="020B050202020202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432594" y="7386340"/>
            <a:ext cx="11326813" cy="197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Branching Factor (b):</a:t>
            </a:r>
            <a:r>
              <a:rPr lang="en-US" sz="958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3, indicating the number of possible outcomes at each decision point.</a:t>
            </a:r>
            <a:endParaRPr lang="en-US" sz="958" dirty="0">
              <a:latin typeface="Century Gothic" panose="020B0502020202020204" pitchFamily="34" charset="0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432594" y="7627343"/>
            <a:ext cx="11326813" cy="197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542"/>
              </a:lnSpc>
              <a:buSzPct val="100000"/>
              <a:buChar char="•"/>
            </a:pPr>
            <a:r>
              <a:rPr lang="en-US" sz="958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Maximum Paths:</a:t>
            </a:r>
            <a:r>
              <a:rPr lang="en-US" sz="958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bh = 33 = 27 potential routes for user queries, demonstrating its robust routing capability.</a:t>
            </a:r>
            <a:endParaRPr lang="en-US" sz="958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2923" y="692051"/>
            <a:ext cx="10215860" cy="573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Decision Trees: Discrete Mathematics Definition</a:t>
            </a:r>
            <a:endParaRPr lang="en-US" sz="3583" dirty="0">
              <a:latin typeface="Century Gothic" panose="020B0502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2923" y="1656258"/>
            <a:ext cx="10826155" cy="312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From a Discrete Mathematics perspective, JARVIS's decision tree embodies key concepts from Tree Theory and Algorithms.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82923" y="2187972"/>
            <a:ext cx="5315545" cy="1469430"/>
          </a:xfrm>
          <a:prstGeom prst="roundRect">
            <a:avLst>
              <a:gd name="adj" fmla="val 8297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7523" y="2187972"/>
            <a:ext cx="101600" cy="1469430"/>
          </a:xfrm>
          <a:prstGeom prst="roundRect">
            <a:avLst>
              <a:gd name="adj" fmla="val 80671"/>
            </a:avLst>
          </a:prstGeom>
          <a:solidFill>
            <a:srgbClr val="F20374"/>
          </a:solidFill>
          <a:ln/>
        </p:spPr>
      </p:sp>
      <p:sp>
        <p:nvSpPr>
          <p:cNvPr id="6" name="Text 4"/>
          <p:cNvSpPr/>
          <p:nvPr/>
        </p:nvSpPr>
        <p:spPr>
          <a:xfrm>
            <a:off x="979587" y="2408436"/>
            <a:ext cx="229582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Vertices (Nodes)</a:t>
            </a:r>
            <a:endParaRPr lang="en-US" sz="1792" dirty="0">
              <a:latin typeface="Century Gothic" panose="020B0502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79587" y="2812455"/>
            <a:ext cx="4798418" cy="624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Each point represents a query or a specific decision criteria JARVIS evaluates.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193532" y="2187972"/>
            <a:ext cx="5315545" cy="1469430"/>
          </a:xfrm>
          <a:prstGeom prst="roundRect">
            <a:avLst>
              <a:gd name="adj" fmla="val 8297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168132" y="2187972"/>
            <a:ext cx="101600" cy="1469430"/>
          </a:xfrm>
          <a:prstGeom prst="roundRect">
            <a:avLst>
              <a:gd name="adj" fmla="val 80671"/>
            </a:avLst>
          </a:prstGeom>
          <a:solidFill>
            <a:srgbClr val="F20374"/>
          </a:solidFill>
          <a:ln/>
        </p:spPr>
      </p:sp>
      <p:sp>
        <p:nvSpPr>
          <p:cNvPr id="10" name="Text 8"/>
          <p:cNvSpPr/>
          <p:nvPr/>
        </p:nvSpPr>
        <p:spPr>
          <a:xfrm>
            <a:off x="6490196" y="2408436"/>
            <a:ext cx="229582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Edges</a:t>
            </a:r>
            <a:endParaRPr lang="en-US" sz="1792" dirty="0">
              <a:latin typeface="Century Gothic" panose="020B0502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90196" y="2812455"/>
            <a:ext cx="4798418" cy="624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These are the conditional links that guide the query's path based on JARVIS's analysis.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82923" y="3852466"/>
            <a:ext cx="5315545" cy="1469430"/>
          </a:xfrm>
          <a:prstGeom prst="roundRect">
            <a:avLst>
              <a:gd name="adj" fmla="val 8297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657523" y="3852466"/>
            <a:ext cx="101600" cy="1469430"/>
          </a:xfrm>
          <a:prstGeom prst="roundRect">
            <a:avLst>
              <a:gd name="adj" fmla="val 80671"/>
            </a:avLst>
          </a:prstGeom>
          <a:solidFill>
            <a:srgbClr val="F20374"/>
          </a:solidFill>
          <a:ln/>
        </p:spPr>
      </p:sp>
      <p:sp>
        <p:nvSpPr>
          <p:cNvPr id="14" name="Text 12"/>
          <p:cNvSpPr/>
          <p:nvPr/>
        </p:nvSpPr>
        <p:spPr>
          <a:xfrm>
            <a:off x="979587" y="4072930"/>
            <a:ext cx="229582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Leaf Nodes</a:t>
            </a:r>
            <a:endParaRPr lang="en-US" sz="1792" dirty="0">
              <a:latin typeface="Century Gothic" panose="020B0502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79587" y="4476949"/>
            <a:ext cx="4798418" cy="624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Represent the final, actionable outcomes after all decisions have been made.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193532" y="3852466"/>
            <a:ext cx="5315545" cy="1469430"/>
          </a:xfrm>
          <a:prstGeom prst="roundRect">
            <a:avLst>
              <a:gd name="adj" fmla="val 8297"/>
            </a:avLst>
          </a:prstGeom>
          <a:solidFill>
            <a:srgbClr val="252222">
              <a:alpha val="95000"/>
            </a:srgbClr>
          </a:solidFill>
          <a:ln w="30480">
            <a:solidFill>
              <a:srgbClr val="971B55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6168132" y="3852466"/>
            <a:ext cx="101600" cy="1469430"/>
          </a:xfrm>
          <a:prstGeom prst="roundRect">
            <a:avLst>
              <a:gd name="adj" fmla="val 80671"/>
            </a:avLst>
          </a:prstGeom>
          <a:solidFill>
            <a:srgbClr val="F20374"/>
          </a:solidFill>
          <a:ln/>
        </p:spPr>
      </p:sp>
      <p:sp>
        <p:nvSpPr>
          <p:cNvPr id="18" name="Text 16"/>
          <p:cNvSpPr/>
          <p:nvPr/>
        </p:nvSpPr>
        <p:spPr>
          <a:xfrm>
            <a:off x="6490196" y="4072930"/>
            <a:ext cx="2295823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Root</a:t>
            </a:r>
            <a:endParaRPr lang="en-US" sz="1792" dirty="0">
              <a:latin typeface="Century Gothic" panose="020B0502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490196" y="4476949"/>
            <a:ext cx="4798418" cy="624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The initial processing of the user's input, the starting point of the decision flow.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682923" y="5541368"/>
            <a:ext cx="10826155" cy="624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This structured approach ensures deterministic and predictable query processing, highlighting the application of advanced algorithms in AI.</a:t>
            </a:r>
            <a:endParaRPr lang="en-US" sz="15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617" y="537071"/>
            <a:ext cx="7523857" cy="574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Decision Tree: Simplified Code Idea</a:t>
            </a:r>
            <a:endParaRPr lang="en-US" sz="3583" dirty="0">
              <a:latin typeface="Century Gothic" panose="020B0502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83618" y="1502172"/>
            <a:ext cx="10824766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The logic of JARVIS's decision tree can be conceptualized through a simple conditional structure, where each 'if' statement mirrors a tree node and each 'return' signifies a leaf action.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83618" y="2346920"/>
            <a:ext cx="10824766" cy="2793207"/>
          </a:xfrm>
          <a:prstGeom prst="roundRect">
            <a:avLst>
              <a:gd name="adj" fmla="val 2937"/>
            </a:avLst>
          </a:prstGeom>
          <a:solidFill>
            <a:srgbClr val="322F2F"/>
          </a:solidFill>
          <a:ln/>
        </p:spPr>
      </p:sp>
      <p:sp>
        <p:nvSpPr>
          <p:cNvPr id="5" name="Shape 3"/>
          <p:cNvSpPr/>
          <p:nvPr/>
        </p:nvSpPr>
        <p:spPr>
          <a:xfrm>
            <a:off x="673894" y="2346920"/>
            <a:ext cx="10844213" cy="2793207"/>
          </a:xfrm>
          <a:prstGeom prst="roundRect">
            <a:avLst>
              <a:gd name="adj" fmla="val 1049"/>
            </a:avLst>
          </a:prstGeom>
          <a:solidFill>
            <a:srgbClr val="322F2F"/>
          </a:solidFill>
          <a:ln/>
        </p:spPr>
      </p:sp>
      <p:sp>
        <p:nvSpPr>
          <p:cNvPr id="6" name="Text 4"/>
          <p:cNvSpPr/>
          <p:nvPr/>
        </p:nvSpPr>
        <p:spPr>
          <a:xfrm>
            <a:off x="869157" y="2493368"/>
            <a:ext cx="10453688" cy="25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00" dirty="0">
                <a:solidFill>
                  <a:srgbClr val="E5E0DF"/>
                </a:solidFill>
                <a:highlight>
                  <a:srgbClr val="322F2F"/>
                </a:highlight>
                <a:latin typeface="Century Gothic" panose="020B0502020202020204" pitchFamily="34" charset="0"/>
                <a:ea typeface="Consolas" pitchFamily="34" charset="-122"/>
                <a:cs typeface="Consolas" pitchFamily="34" charset="-120"/>
              </a:rPr>
              <a:t>def decide_query_type(query):    if is_general(query):        return "general"    elif is_real_time(query):        return "real_time"    else:        return "automation"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83618" y="5359797"/>
            <a:ext cx="10824766" cy="96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Each </a:t>
            </a:r>
            <a:r>
              <a:rPr lang="en-US" sz="1500" dirty="0">
                <a:solidFill>
                  <a:srgbClr val="E5E0DF"/>
                </a:solidFill>
                <a:highlight>
                  <a:srgbClr val="322F2F"/>
                </a:highlight>
                <a:latin typeface="Century Gothic" panose="020B0502020202020204" pitchFamily="34" charset="0"/>
                <a:ea typeface="Consolas" pitchFamily="34" charset="-122"/>
                <a:cs typeface="Consolas" pitchFamily="34" charset="-120"/>
              </a:rPr>
              <a:t>if condition</a:t>
            </a: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acts as a branching </a:t>
            </a:r>
            <a:r>
              <a:rPr lang="en-US" sz="1500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tree node</a:t>
            </a: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, directing the flow. Each </a:t>
            </a:r>
            <a:r>
              <a:rPr lang="en-US" sz="1500" dirty="0">
                <a:solidFill>
                  <a:srgbClr val="E5E0DF"/>
                </a:solidFill>
                <a:highlight>
                  <a:srgbClr val="322F2F"/>
                </a:highlight>
                <a:latin typeface="Century Gothic" panose="020B0502020202020204" pitchFamily="34" charset="0"/>
                <a:ea typeface="Consolas" pitchFamily="34" charset="-122"/>
                <a:cs typeface="Consolas" pitchFamily="34" charset="-120"/>
              </a:rPr>
              <a:t>return</a:t>
            </a: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 statement represents a </a:t>
            </a:r>
            <a:r>
              <a:rPr lang="en-US" sz="1500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leaf action</a:t>
            </a:r>
            <a:r>
              <a:rPr lang="en-US" sz="1500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, triggering a specific JARVIS module. This conceptual code demonstrates how discrete logical paths are implemented to classify user intents.</a:t>
            </a:r>
            <a:endParaRPr lang="en-US" sz="15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430" y="504131"/>
            <a:ext cx="10566301" cy="487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33"/>
              </a:lnSpc>
            </a:pPr>
            <a:r>
              <a:rPr lang="en-US" sz="3042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Finite State Machines (FSM): Managing JARVIS's Workflow</a:t>
            </a:r>
            <a:endParaRPr lang="en-US" sz="3042" dirty="0">
              <a:latin typeface="Century Gothic" panose="020B0502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80430" y="1323578"/>
            <a:ext cx="11031141" cy="530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Finite State Machines are crucial for managing JARVIS's dynamic behavior, allowing it to transition smoothly between different operational modes based on user interaction and internal events.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965424" y="2639517"/>
            <a:ext cx="1951335" cy="24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917"/>
              </a:lnSpc>
            </a:pPr>
            <a:r>
              <a:rPr lang="en-US" sz="15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Idle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80430" y="2982913"/>
            <a:ext cx="3336330" cy="26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Waiting for activation.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01" y="2040931"/>
            <a:ext cx="3860899" cy="3860899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1433" y="2876700"/>
            <a:ext cx="248146" cy="24814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75142" y="2297013"/>
            <a:ext cx="1951335" cy="24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Listening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275142" y="2640409"/>
            <a:ext cx="3336429" cy="26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Actively capturing user input.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501" y="2040931"/>
            <a:ext cx="3860899" cy="3860899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4150" y="2652961"/>
            <a:ext cx="248146" cy="24814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358088" y="3666927"/>
            <a:ext cx="1951335" cy="24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Processing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358088" y="4010323"/>
            <a:ext cx="3253482" cy="26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Analyzing and classifying the query.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5501" y="2040931"/>
            <a:ext cx="3860899" cy="3860899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03046" y="4079528"/>
            <a:ext cx="248146" cy="24814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275142" y="5036840"/>
            <a:ext cx="1951335" cy="24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Speaking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8275142" y="5380236"/>
            <a:ext cx="3336429" cy="26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Delivering the response to the user.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5501" y="2040931"/>
            <a:ext cx="3860899" cy="386089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2229" y="5185024"/>
            <a:ext cx="248146" cy="248146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1965424" y="4694337"/>
            <a:ext cx="1951335" cy="24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1917"/>
              </a:lnSpc>
            </a:pPr>
            <a:r>
              <a:rPr lang="en-US" sz="1500" b="1" dirty="0">
                <a:solidFill>
                  <a:srgbClr val="E5E0D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Error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580430" y="5037733"/>
            <a:ext cx="3336330" cy="26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Handling unexpected situations.</a:t>
            </a:r>
            <a:endParaRPr lang="en-US" sz="1292" dirty="0">
              <a:latin typeface="Century Gothic" panose="020B0502020202020204" pitchFamily="34" charset="0"/>
            </a:endParaRPr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65501" y="2040931"/>
            <a:ext cx="3860899" cy="3860899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58284" y="4441676"/>
            <a:ext cx="248146" cy="248146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580430" y="6088360"/>
            <a:ext cx="11031141" cy="265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These states and transitions are formalized as </a:t>
            </a:r>
            <a:r>
              <a:rPr lang="en-US" sz="1292" dirty="0">
                <a:solidFill>
                  <a:srgbClr val="F20374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FSM=(Q,I,Z,δ,W)</a:t>
            </a:r>
            <a:r>
              <a:rPr lang="en-US" sz="1292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, ensuring predictable system behavior.</a:t>
            </a:r>
            <a:endParaRPr lang="en-US" sz="1292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3774" y="521494"/>
            <a:ext cx="6959501" cy="557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FSM in JARVIS: Operational Cycle</a:t>
            </a:r>
            <a:endParaRPr lang="en-US" sz="3500" dirty="0">
              <a:latin typeface="Century Gothic" panose="020B0502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3774" y="1458417"/>
            <a:ext cx="10864453" cy="606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JARVIS's FSM orchestrates the system's response cycle, from initial user input to final action, ensuring a coherent and logical user experience.</a:t>
            </a:r>
            <a:endParaRPr lang="en-US" sz="1458" dirty="0">
              <a:latin typeface="Century Gothic" panose="020B0502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3773" y="2349501"/>
            <a:ext cx="2231132" cy="278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System States (Q)</a:t>
            </a:r>
            <a:endParaRPr lang="en-US" sz="1750" dirty="0">
              <a:latin typeface="Century Gothic" panose="020B0502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63774" y="2912864"/>
            <a:ext cx="10864453" cy="303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Q = {Idle, Listening, Processing, Speaking, Error}</a:t>
            </a:r>
            <a:endParaRPr lang="en-US" sz="1458" dirty="0">
              <a:latin typeface="Century Gothic" panose="020B0502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63773" y="3500636"/>
            <a:ext cx="2231132" cy="278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Inputs (I)</a:t>
            </a:r>
            <a:endParaRPr lang="en-US" sz="1750" dirty="0">
              <a:latin typeface="Century Gothic" panose="020B0502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63774" y="4064000"/>
            <a:ext cx="10864453" cy="303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375"/>
              </a:lnSpc>
              <a:buSzPct val="100000"/>
              <a:buChar char="•"/>
            </a:pPr>
            <a:r>
              <a:rPr lang="en-US" sz="1458" b="1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I = {start, query, done, error, reset}</a:t>
            </a:r>
            <a:endParaRPr lang="en-US" sz="1458" dirty="0">
              <a:latin typeface="Century Gothic" panose="020B0502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63773" y="4651772"/>
            <a:ext cx="2231132" cy="278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dirty="0">
                <a:solidFill>
                  <a:srgbClr val="FFFFFF"/>
                </a:solidFill>
                <a:latin typeface="Century Gothic" panose="020B0502020202020204" pitchFamily="34" charset="0"/>
                <a:ea typeface="Overpass Bold" pitchFamily="34" charset="-122"/>
                <a:cs typeface="Overpass Bold" pitchFamily="34" charset="-120"/>
              </a:rPr>
              <a:t>Example Transition:</a:t>
            </a:r>
            <a:endParaRPr lang="en-US" sz="1750" dirty="0">
              <a:latin typeface="Century Gothic" panose="020B0502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663774" y="5215136"/>
            <a:ext cx="10864453" cy="303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F20374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Idle → Listening → Processing → Speaking → Idle</a:t>
            </a:r>
            <a:endParaRPr lang="en-US" sz="1458" dirty="0">
              <a:latin typeface="Century Gothic" panose="020B0502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63774" y="5731769"/>
            <a:ext cx="10864453" cy="606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dirty="0">
                <a:solidFill>
                  <a:srgbClr val="E5E0DF"/>
                </a:solidFill>
                <a:latin typeface="Century Gothic" panose="020B0502020202020204" pitchFamily="34" charset="0"/>
                <a:ea typeface="Overpass" pitchFamily="34" charset="-122"/>
                <a:cs typeface="Overpass" pitchFamily="34" charset="-120"/>
              </a:rPr>
              <a:t>This cyclical process is vital for managing voice activation, query interpretation, and generating appropriate responses, forming the core of JARVIS's interactive capabilities.</a:t>
            </a:r>
            <a:endParaRPr lang="en-US" sz="1458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965</Words>
  <Application>Microsoft Office PowerPoint</Application>
  <PresentationFormat>Widescreen</PresentationFormat>
  <Paragraphs>116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Consolas</vt:lpstr>
      <vt:lpstr>Overpass</vt:lpstr>
      <vt:lpstr>Overpass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Pervaiz</dc:creator>
  <cp:lastModifiedBy>Ahmad Pervaiz</cp:lastModifiedBy>
  <cp:revision>1</cp:revision>
  <dcterms:created xsi:type="dcterms:W3CDTF">2025-12-01T15:28:05Z</dcterms:created>
  <dcterms:modified xsi:type="dcterms:W3CDTF">2025-12-01T15:28:41Z</dcterms:modified>
</cp:coreProperties>
</file>